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1" r:id="rId3"/>
    <p:sldId id="292" r:id="rId4"/>
    <p:sldId id="276" r:id="rId5"/>
    <p:sldId id="266" r:id="rId6"/>
    <p:sldId id="267" r:id="rId7"/>
    <p:sldId id="264" r:id="rId8"/>
    <p:sldId id="265" r:id="rId9"/>
    <p:sldId id="262" r:id="rId10"/>
    <p:sldId id="268" r:id="rId11"/>
    <p:sldId id="269" r:id="rId12"/>
    <p:sldId id="270" r:id="rId13"/>
    <p:sldId id="271" r:id="rId14"/>
    <p:sldId id="263" r:id="rId15"/>
    <p:sldId id="261" r:id="rId16"/>
    <p:sldId id="300" r:id="rId17"/>
    <p:sldId id="299" r:id="rId18"/>
    <p:sldId id="298" r:id="rId19"/>
    <p:sldId id="297" r:id="rId20"/>
    <p:sldId id="296" r:id="rId21"/>
    <p:sldId id="295" r:id="rId22"/>
    <p:sldId id="305" r:id="rId23"/>
    <p:sldId id="294" r:id="rId24"/>
    <p:sldId id="306" r:id="rId25"/>
    <p:sldId id="304" r:id="rId26"/>
    <p:sldId id="302" r:id="rId27"/>
    <p:sldId id="301" r:id="rId28"/>
    <p:sldId id="303" r:id="rId29"/>
    <p:sldId id="307" r:id="rId30"/>
    <p:sldId id="308" r:id="rId31"/>
    <p:sldId id="309" r:id="rId32"/>
    <p:sldId id="260" r:id="rId33"/>
    <p:sldId id="310" r:id="rId34"/>
    <p:sldId id="281" r:id="rId3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4DAE7-95A1-4357-AB08-DBF7166DCDAF}" type="datetimeFigureOut">
              <a:rPr lang="nl-NL" smtClean="0"/>
              <a:t>24-9-2013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6CA3A-3A22-4678-9840-DB1068074C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89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mtClean="0"/>
              <a:t>Artikel digitale röntgenologie 2003</a:t>
            </a:r>
          </a:p>
          <a:p>
            <a:endParaRPr lang="nl-NL" altLang="nl-NL" smtClean="0"/>
          </a:p>
          <a:p>
            <a:r>
              <a:rPr lang="nl-NL" altLang="nl-NL" smtClean="0"/>
              <a:t>Start bij paard: keuring voor de verzekering omvat vele foto’s van de hoefkatrol 4x, sesambeenderen 8x, sprong diverse opnamen. Uitdaging met stilstaand paard, vraag van professionele organisaties.</a:t>
            </a:r>
          </a:p>
          <a:p>
            <a:endParaRPr lang="nl-NL" altLang="nl-NL" smtClean="0"/>
          </a:p>
          <a:p>
            <a:r>
              <a:rPr lang="nl-NL" altLang="nl-NL" smtClean="0"/>
              <a:t>Basisprincipes klassieke ro</a:t>
            </a:r>
          </a:p>
          <a:p>
            <a:r>
              <a:rPr lang="nl-NL" altLang="nl-NL" smtClean="0"/>
              <a:t>Ro buis die stralen genereerd die na het passeren van van het op te nemen object ro gevoelig materiaal belicht.</a:t>
            </a:r>
          </a:p>
          <a:p>
            <a:endParaRPr lang="nl-NL" altLang="nl-NL" smtClean="0"/>
          </a:p>
          <a:p>
            <a:r>
              <a:rPr lang="nl-NL" altLang="nl-NL" smtClean="0"/>
              <a:t>Verschil in analoog –digitaal: ipv film herbruikbare image plate (detector), dus geen chemisch ontwikkelproces meer.</a:t>
            </a:r>
          </a:p>
          <a:p>
            <a:endParaRPr lang="nl-NL" altLang="nl-NL" smtClean="0"/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430257-06AF-4381-A0EA-22B4F644D4C8}" type="slidenum">
              <a:rPr lang="nl-NL" altLang="nl-NL" smtClean="0"/>
              <a:pPr eaLnBrk="1" hangingPunct="1"/>
              <a:t>2</a:t>
            </a:fld>
            <a:endParaRPr lang="nl-NL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6E-974E-40B0-8DF7-4EB8C681128C}" type="datetimeFigureOut">
              <a:rPr lang="nl-NL" smtClean="0"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4E12-3A54-42D6-A2D8-B2C1ECB51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81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6E-974E-40B0-8DF7-4EB8C681128C}" type="datetimeFigureOut">
              <a:rPr lang="nl-NL" smtClean="0"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4E12-3A54-42D6-A2D8-B2C1ECB51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6E-974E-40B0-8DF7-4EB8C681128C}" type="datetimeFigureOut">
              <a:rPr lang="nl-NL" smtClean="0"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4E12-3A54-42D6-A2D8-B2C1ECB51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39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6E-974E-40B0-8DF7-4EB8C681128C}" type="datetimeFigureOut">
              <a:rPr lang="nl-NL" smtClean="0"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4E12-3A54-42D6-A2D8-B2C1ECB51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5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6E-974E-40B0-8DF7-4EB8C681128C}" type="datetimeFigureOut">
              <a:rPr lang="nl-NL" smtClean="0"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4E12-3A54-42D6-A2D8-B2C1ECB51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40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6E-974E-40B0-8DF7-4EB8C681128C}" type="datetimeFigureOut">
              <a:rPr lang="nl-NL" smtClean="0"/>
              <a:t>24-9-2013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4E12-3A54-42D6-A2D8-B2C1ECB51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91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6E-974E-40B0-8DF7-4EB8C681128C}" type="datetimeFigureOut">
              <a:rPr lang="nl-NL" smtClean="0"/>
              <a:t>24-9-2013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4E12-3A54-42D6-A2D8-B2C1ECB51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68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6E-974E-40B0-8DF7-4EB8C681128C}" type="datetimeFigureOut">
              <a:rPr lang="nl-NL" smtClean="0"/>
              <a:t>24-9-2013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4E12-3A54-42D6-A2D8-B2C1ECB51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24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6E-974E-40B0-8DF7-4EB8C681128C}" type="datetimeFigureOut">
              <a:rPr lang="nl-NL" smtClean="0"/>
              <a:t>24-9-2013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4E12-3A54-42D6-A2D8-B2C1ECB51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54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6E-974E-40B0-8DF7-4EB8C681128C}" type="datetimeFigureOut">
              <a:rPr lang="nl-NL" smtClean="0"/>
              <a:t>24-9-2013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4E12-3A54-42D6-A2D8-B2C1ECB51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13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A6E-974E-40B0-8DF7-4EB8C681128C}" type="datetimeFigureOut">
              <a:rPr lang="nl-NL" smtClean="0"/>
              <a:t>24-9-2013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4E12-3A54-42D6-A2D8-B2C1ECB51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19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5A6E-974E-40B0-8DF7-4EB8C681128C}" type="datetimeFigureOut">
              <a:rPr lang="nl-NL" smtClean="0"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4E12-3A54-42D6-A2D8-B2C1ECB51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1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736303"/>
          </a:xfrm>
        </p:spPr>
        <p:txBody>
          <a:bodyPr/>
          <a:lstStyle/>
          <a:p>
            <a:r>
              <a:rPr lang="nl-NL" dirty="0" smtClean="0"/>
              <a:t>Röntgenfoto’s </a:t>
            </a:r>
            <a:r>
              <a:rPr lang="nl-NL" dirty="0" err="1" smtClean="0"/>
              <a:t>Katie</a:t>
            </a:r>
            <a:r>
              <a:rPr lang="nl-NL" dirty="0" smtClean="0"/>
              <a:t>. en </a:t>
            </a:r>
            <a:r>
              <a:rPr lang="nl-NL" dirty="0" err="1" smtClean="0"/>
              <a:t>Lotoss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800" dirty="0" smtClean="0"/>
              <a:t>17 september 2013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G:\rontgen hdoorn\2013-09-17 10.41.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rontgen hdoorn\2013-09-17 11.26.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24911"/>
            <a:ext cx="278777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7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625010" cy="619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13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647458" cy="621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92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863482" cy="64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0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70" y="404664"/>
            <a:ext cx="6478629" cy="606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534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717411" cy="62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565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719466" cy="628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826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6295" y="217354"/>
            <a:ext cx="6742188" cy="63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57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047" y="240366"/>
            <a:ext cx="6687597" cy="62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125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5099" y="236977"/>
            <a:ext cx="6841580" cy="64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894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6963" y="333957"/>
            <a:ext cx="6741367" cy="630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84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Digitale röntgenologie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8850" cy="4525963"/>
          </a:xfrm>
        </p:spPr>
        <p:txBody>
          <a:bodyPr>
            <a:normAutofit lnSpcReduction="10000"/>
          </a:bodyPr>
          <a:lstStyle/>
          <a:p>
            <a:r>
              <a:rPr lang="nl-NL" altLang="nl-NL" dirty="0" smtClean="0"/>
              <a:t>Opname cassette bevat een “imaging </a:t>
            </a:r>
            <a:r>
              <a:rPr lang="nl-NL" altLang="nl-NL" dirty="0" err="1" smtClean="0"/>
              <a:t>plate</a:t>
            </a:r>
            <a:r>
              <a:rPr lang="nl-NL" altLang="nl-NL" dirty="0" smtClean="0"/>
              <a:t>” </a:t>
            </a:r>
          </a:p>
          <a:p>
            <a:r>
              <a:rPr lang="nl-NL" altLang="nl-NL" dirty="0" smtClean="0"/>
              <a:t>die </a:t>
            </a:r>
            <a:r>
              <a:rPr lang="nl-NL" altLang="nl-NL" dirty="0" err="1" smtClean="0"/>
              <a:t>plate</a:t>
            </a:r>
            <a:r>
              <a:rPr lang="nl-NL" altLang="nl-NL" dirty="0" smtClean="0"/>
              <a:t> bevat een laagje fosfor</a:t>
            </a:r>
          </a:p>
          <a:p>
            <a:r>
              <a:rPr lang="nl-NL" altLang="nl-NL" dirty="0" smtClean="0"/>
              <a:t>fosfor wordt door </a:t>
            </a:r>
            <a:r>
              <a:rPr lang="nl-NL" altLang="nl-NL" dirty="0" err="1" smtClean="0"/>
              <a:t>rö</a:t>
            </a:r>
            <a:r>
              <a:rPr lang="nl-NL" altLang="nl-NL" dirty="0" smtClean="0"/>
              <a:t> straling “aangeslagen”</a:t>
            </a:r>
          </a:p>
          <a:p>
            <a:r>
              <a:rPr lang="nl-NL" altLang="nl-NL" dirty="0" smtClean="0"/>
              <a:t>Deze laag bevat dus in geheugen de </a:t>
            </a:r>
            <a:r>
              <a:rPr lang="nl-NL" altLang="nl-NL" dirty="0" err="1" smtClean="0"/>
              <a:t>rö</a:t>
            </a:r>
            <a:r>
              <a:rPr lang="nl-NL" altLang="nl-NL" dirty="0" smtClean="0"/>
              <a:t> foto.</a:t>
            </a:r>
          </a:p>
          <a:p>
            <a:r>
              <a:rPr lang="nl-NL" altLang="nl-NL" dirty="0" smtClean="0"/>
              <a:t>Maar aan die laag kan je nog steeds niets zien.</a:t>
            </a:r>
          </a:p>
          <a:p>
            <a:r>
              <a:rPr lang="nl-NL" altLang="nl-NL" dirty="0" smtClean="0"/>
              <a:t>In een unit wordt de </a:t>
            </a:r>
            <a:r>
              <a:rPr lang="nl-NL" altLang="nl-NL" dirty="0" err="1" smtClean="0"/>
              <a:t>plate</a:t>
            </a:r>
            <a:r>
              <a:rPr lang="nl-NL" altLang="nl-NL" dirty="0" smtClean="0"/>
              <a:t> met laser belicht (afgesloten)</a:t>
            </a:r>
          </a:p>
          <a:p>
            <a:r>
              <a:rPr lang="nl-NL" altLang="nl-NL" dirty="0" smtClean="0"/>
              <a:t>En dan dus ook omgezet in een digitaal bestand.</a:t>
            </a:r>
          </a:p>
          <a:p>
            <a:endParaRPr lang="nl-NL" alt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DGW H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0BFA5-0D2E-4B8A-8760-9F655009825F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0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007498" cy="65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236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30" y="44624"/>
            <a:ext cx="7101721" cy="664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025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78" y="115448"/>
            <a:ext cx="7178693" cy="671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551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65" y="116632"/>
            <a:ext cx="712900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936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42" y="100217"/>
            <a:ext cx="7223522" cy="675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830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7410" y="536925"/>
            <a:ext cx="6336373" cy="592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271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87" y="31034"/>
            <a:ext cx="7024751" cy="657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705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7082" y="342645"/>
            <a:ext cx="6719466" cy="628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78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7770" y="261432"/>
            <a:ext cx="6696451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07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45" y="0"/>
            <a:ext cx="7178693" cy="671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3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Digitale röntgenologie </a:t>
            </a:r>
          </a:p>
        </p:txBody>
      </p:sp>
      <p:pic>
        <p:nvPicPr>
          <p:cNvPr id="7171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196975"/>
            <a:ext cx="3127375" cy="5546725"/>
          </a:xfrm>
        </p:spPr>
      </p:pic>
      <p:sp>
        <p:nvSpPr>
          <p:cNvPr id="7172" name="Tekstvak 4"/>
          <p:cNvSpPr txBox="1">
            <a:spLocks noChangeArrowheads="1"/>
          </p:cNvSpPr>
          <p:nvPr/>
        </p:nvSpPr>
        <p:spPr bwMode="auto">
          <a:xfrm>
            <a:off x="4932041" y="1196752"/>
            <a:ext cx="3778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nl-NL" sz="2800" dirty="0"/>
              <a:t>Ontwikkel unit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DGW H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A81E-0632-4AE6-BD7F-5820B76C503E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36" y="2492896"/>
            <a:ext cx="4054757" cy="30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6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86" y="116632"/>
            <a:ext cx="7024751" cy="657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412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1017" y="218616"/>
            <a:ext cx="6781389" cy="634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951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Radiologie\thorax 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39595" cy="641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29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7447" y="193868"/>
            <a:ext cx="6768751" cy="633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864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Wanneer moet een foto over?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Over belicht</a:t>
            </a:r>
          </a:p>
          <a:p>
            <a:r>
              <a:rPr lang="nl-NL" dirty="0" smtClean="0"/>
              <a:t>Onderbelicht</a:t>
            </a:r>
          </a:p>
          <a:p>
            <a:r>
              <a:rPr lang="nl-NL" dirty="0" smtClean="0"/>
              <a:t>Centrering niet goed</a:t>
            </a:r>
          </a:p>
          <a:p>
            <a:r>
              <a:rPr lang="nl-NL" dirty="0" smtClean="0"/>
              <a:t>Diafragmering te smal</a:t>
            </a:r>
          </a:p>
          <a:p>
            <a:r>
              <a:rPr lang="nl-NL" dirty="0" smtClean="0"/>
              <a:t>Zeepfouten</a:t>
            </a:r>
          </a:p>
          <a:p>
            <a:r>
              <a:rPr lang="nl-NL" dirty="0" smtClean="0"/>
              <a:t>Positionering </a:t>
            </a:r>
            <a:r>
              <a:rPr lang="nl-NL" smtClean="0"/>
              <a:t>niet goed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6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Bekijk de volgende foto’s.</a:t>
            </a:r>
          </a:p>
          <a:p>
            <a:r>
              <a:rPr lang="nl-NL" dirty="0" smtClean="0"/>
              <a:t>Waar let je op?</a:t>
            </a:r>
          </a:p>
          <a:p>
            <a:r>
              <a:rPr lang="nl-NL" dirty="0" smtClean="0"/>
              <a:t>Beoordeel of ze OK zijn of over moeten.</a:t>
            </a:r>
          </a:p>
          <a:p>
            <a:r>
              <a:rPr lang="nl-NL" dirty="0" smtClean="0"/>
              <a:t>Als ze over moeten</a:t>
            </a:r>
            <a:r>
              <a:rPr lang="nl-NL" dirty="0"/>
              <a:t>:</a:t>
            </a:r>
            <a:r>
              <a:rPr lang="nl-NL" dirty="0" smtClean="0"/>
              <a:t> waarom?</a:t>
            </a:r>
          </a:p>
          <a:p>
            <a:r>
              <a:rPr lang="nl-NL" dirty="0" smtClean="0"/>
              <a:t>Benoem de botten en/ of de organen in buik/ borstholte.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442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hier gebeurd?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45680"/>
            <a:ext cx="5927378" cy="55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00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60648"/>
            <a:ext cx="677342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05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935490" cy="648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99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Vergelijk beide opnames.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1042"/>
            <a:ext cx="5184576" cy="485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41109"/>
            <a:ext cx="5135290" cy="48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2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6048672" cy="565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9535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232</Words>
  <Application>Microsoft Office PowerPoint</Application>
  <PresentationFormat>Diavoorstelling (4:3)</PresentationFormat>
  <Paragraphs>39</Paragraphs>
  <Slides>34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Kantoorthema</vt:lpstr>
      <vt:lpstr>Röntgenfoto’s Katie. en Lotoss 17 september 2013</vt:lpstr>
      <vt:lpstr>Digitale röntgenologie </vt:lpstr>
      <vt:lpstr>Digitale röntgenologie </vt:lpstr>
      <vt:lpstr>Opdracht</vt:lpstr>
      <vt:lpstr>Wat is hier gebeurd?</vt:lpstr>
      <vt:lpstr>PowerPoint-presentatie</vt:lpstr>
      <vt:lpstr>PowerPoint-presentatie</vt:lpstr>
      <vt:lpstr>Vergelijk beide opnames.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Wanneer moet een foto over?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Röntgenfoto’s Katie. en Lotoss 17 september 2013</dc:title>
  <dc:creator>laptop</dc:creator>
  <cp:lastModifiedBy>tack</cp:lastModifiedBy>
  <cp:revision>10</cp:revision>
  <dcterms:created xsi:type="dcterms:W3CDTF">2013-09-23T17:33:52Z</dcterms:created>
  <dcterms:modified xsi:type="dcterms:W3CDTF">2013-09-24T08:21:36Z</dcterms:modified>
</cp:coreProperties>
</file>